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68" r:id="rId6"/>
    <p:sldId id="258" r:id="rId7"/>
    <p:sldId id="261" r:id="rId8"/>
    <p:sldId id="260" r:id="rId9"/>
    <p:sldId id="262" r:id="rId10"/>
    <p:sldId id="263" r:id="rId11"/>
    <p:sldId id="274" r:id="rId12"/>
    <p:sldId id="264" r:id="rId13"/>
    <p:sldId id="275" r:id="rId14"/>
    <p:sldId id="276" r:id="rId15"/>
    <p:sldId id="265" r:id="rId16"/>
    <p:sldId id="266" r:id="rId17"/>
    <p:sldId id="270" r:id="rId18"/>
    <p:sldId id="271" r:id="rId19"/>
    <p:sldId id="272" r:id="rId20"/>
    <p:sldId id="273" r:id="rId21"/>
    <p:sldId id="26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2" autoAdjust="0"/>
    <p:restoredTop sz="94660"/>
  </p:normalViewPr>
  <p:slideViewPr>
    <p:cSldViewPr snapToGrid="0">
      <p:cViewPr>
        <p:scale>
          <a:sx n="60" d="100"/>
          <a:sy n="60" d="100"/>
        </p:scale>
        <p:origin x="-2754" y="-1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ольцова Ирина Николаевна" userId="S::ikolcova@sfedu.ru::a40252d3-0b86-4474-9865-81659489946b" providerId="AD" clId="Web-{EA8FF8F2-73BE-4EC1-A0C1-EC6C29B09179}"/>
    <pc:docChg chg="modSld">
      <pc:chgData name="Кольцова Ирина Николаевна" userId="S::ikolcova@sfedu.ru::a40252d3-0b86-4474-9865-81659489946b" providerId="AD" clId="Web-{EA8FF8F2-73BE-4EC1-A0C1-EC6C29B09179}" dt="2021-01-22T20:01:29.211" v="0" actId="1076"/>
      <pc:docMkLst>
        <pc:docMk/>
      </pc:docMkLst>
      <pc:sldChg chg="modSp">
        <pc:chgData name="Кольцова Ирина Николаевна" userId="S::ikolcova@sfedu.ru::a40252d3-0b86-4474-9865-81659489946b" providerId="AD" clId="Web-{EA8FF8F2-73BE-4EC1-A0C1-EC6C29B09179}" dt="2021-01-22T20:01:29.211" v="0" actId="1076"/>
        <pc:sldMkLst>
          <pc:docMk/>
          <pc:sldMk cId="3678536277" sldId="258"/>
        </pc:sldMkLst>
        <pc:graphicFrameChg chg="mod">
          <ac:chgData name="Кольцова Ирина Николаевна" userId="S::ikolcova@sfedu.ru::a40252d3-0b86-4474-9865-81659489946b" providerId="AD" clId="Web-{EA8FF8F2-73BE-4EC1-A0C1-EC6C29B09179}" dt="2021-01-22T20:01:29.211" v="0" actId="1076"/>
          <ac:graphicFrameMkLst>
            <pc:docMk/>
            <pc:sldMk cId="3678536277" sldId="258"/>
            <ac:graphicFrameMk id="11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2E6E2-AED4-4AEE-BE0F-5B0ACCB47248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861EFB4-ECBC-4040-87C6-341B3993EBC6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Воспитанники группы «Северное Сияние»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65E7-E571-446C-B189-F8CCAB4800D7}" type="parTrans" cxnId="{81BB7079-573D-45EC-A1C6-654E4261FE07}">
      <dgm:prSet/>
      <dgm:spPr/>
      <dgm:t>
        <a:bodyPr/>
        <a:lstStyle/>
        <a:p>
          <a:endParaRPr lang="en-US"/>
        </a:p>
      </dgm:t>
    </dgm:pt>
    <dgm:pt modelId="{9A4F300E-5655-4B91-ABF9-20ED30A96D25}" type="sibTrans" cxnId="{81BB7079-573D-45EC-A1C6-654E4261FE07}">
      <dgm:prSet/>
      <dgm:spPr/>
      <dgm:t>
        <a:bodyPr/>
        <a:lstStyle/>
        <a:p>
          <a:endParaRPr lang="en-US"/>
        </a:p>
      </dgm:t>
    </dgm:pt>
    <dgm:pt modelId="{469FD95F-A411-439F-82EF-6147CF4DEEF6}">
      <dgm:prSet/>
      <dgm:spPr/>
      <dgm:t>
        <a:bodyPr/>
        <a:lstStyle/>
        <a:p>
          <a:r>
            <a:rPr lang="ru-RU" b="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Воспитатель</a:t>
          </a:r>
          <a:endParaRPr lang="en-US" b="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F8E273-90AE-4271-B4A9-D6BD90E0B9BC}" type="parTrans" cxnId="{C5E56E64-1F24-4B7C-BE3C-D98B80C991CF}">
      <dgm:prSet/>
      <dgm:spPr/>
      <dgm:t>
        <a:bodyPr/>
        <a:lstStyle/>
        <a:p>
          <a:endParaRPr lang="en-US"/>
        </a:p>
      </dgm:t>
    </dgm:pt>
    <dgm:pt modelId="{E1C45D95-613B-47BC-AC1C-D2CC539757E1}" type="sibTrans" cxnId="{C5E56E64-1F24-4B7C-BE3C-D98B80C991CF}">
      <dgm:prSet/>
      <dgm:spPr/>
      <dgm:t>
        <a:bodyPr/>
        <a:lstStyle/>
        <a:p>
          <a:endParaRPr lang="en-US"/>
        </a:p>
      </dgm:t>
    </dgm:pt>
    <dgm:pt modelId="{8ABEAAF6-69ED-466B-8442-2664DD9F2CCE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765B2-B7D9-4288-9550-A3C3AB5A7F2B}" type="parTrans" cxnId="{6E3A8A75-1D5F-4CC7-8A9B-142C6511A1E4}">
      <dgm:prSet/>
      <dgm:spPr/>
      <dgm:t>
        <a:bodyPr/>
        <a:lstStyle/>
        <a:p>
          <a:endParaRPr lang="en-US"/>
        </a:p>
      </dgm:t>
    </dgm:pt>
    <dgm:pt modelId="{CE289971-15F9-4D33-B1F2-C14409B6350F}" type="sibTrans" cxnId="{6E3A8A75-1D5F-4CC7-8A9B-142C6511A1E4}">
      <dgm:prSet/>
      <dgm:spPr/>
      <dgm:t>
        <a:bodyPr/>
        <a:lstStyle/>
        <a:p>
          <a:endParaRPr lang="en-US"/>
        </a:p>
      </dgm:t>
    </dgm:pt>
    <dgm:pt modelId="{0775D9CB-B382-4CB7-A594-1F2CAC698ADF}" type="pres">
      <dgm:prSet presAssocID="{F832E6E2-AED4-4AEE-BE0F-5B0ACCB472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AB4BE0-C150-4279-AC74-9F72568A737A}" type="pres">
      <dgm:prSet presAssocID="{D861EFB4-ECBC-4040-87C6-341B3993EBC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2994D-2F82-48E1-AE1E-2287269F2DEE}" type="pres">
      <dgm:prSet presAssocID="{9A4F300E-5655-4B91-ABF9-20ED30A96D25}" presName="spacer" presStyleCnt="0"/>
      <dgm:spPr/>
    </dgm:pt>
    <dgm:pt modelId="{E7B36D97-233F-4CDD-8CAB-5EB7E2F08341}" type="pres">
      <dgm:prSet presAssocID="{469FD95F-A411-439F-82EF-6147CF4DEEF6}" presName="parentText" presStyleLbl="node1" presStyleIdx="1" presStyleCnt="3" custLinFactNeighborX="-1841" custLinFactNeighborY="177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A16FE-0DF6-494F-96FE-A6310AC33241}" type="pres">
      <dgm:prSet presAssocID="{E1C45D95-613B-47BC-AC1C-D2CC539757E1}" presName="spacer" presStyleCnt="0"/>
      <dgm:spPr/>
    </dgm:pt>
    <dgm:pt modelId="{E5FE4298-0819-4FBD-8781-BC38C68511EF}" type="pres">
      <dgm:prSet presAssocID="{8ABEAAF6-69ED-466B-8442-2664DD9F2CC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BB7079-573D-45EC-A1C6-654E4261FE07}" srcId="{F832E6E2-AED4-4AEE-BE0F-5B0ACCB47248}" destId="{D861EFB4-ECBC-4040-87C6-341B3993EBC6}" srcOrd="0" destOrd="0" parTransId="{6D3D65E7-E571-446C-B189-F8CCAB4800D7}" sibTransId="{9A4F300E-5655-4B91-ABF9-20ED30A96D25}"/>
    <dgm:cxn modelId="{6E3A8A75-1D5F-4CC7-8A9B-142C6511A1E4}" srcId="{F832E6E2-AED4-4AEE-BE0F-5B0ACCB47248}" destId="{8ABEAAF6-69ED-466B-8442-2664DD9F2CCE}" srcOrd="2" destOrd="0" parTransId="{080765B2-B7D9-4288-9550-A3C3AB5A7F2B}" sibTransId="{CE289971-15F9-4D33-B1F2-C14409B6350F}"/>
    <dgm:cxn modelId="{9477B834-CFE5-4496-B72F-8C17B7CCBF01}" type="presOf" srcId="{F832E6E2-AED4-4AEE-BE0F-5B0ACCB47248}" destId="{0775D9CB-B382-4CB7-A594-1F2CAC698ADF}" srcOrd="0" destOrd="0" presId="urn:microsoft.com/office/officeart/2005/8/layout/vList2"/>
    <dgm:cxn modelId="{C5E56E64-1F24-4B7C-BE3C-D98B80C991CF}" srcId="{F832E6E2-AED4-4AEE-BE0F-5B0ACCB47248}" destId="{469FD95F-A411-439F-82EF-6147CF4DEEF6}" srcOrd="1" destOrd="0" parTransId="{CCF8E273-90AE-4271-B4A9-D6BD90E0B9BC}" sibTransId="{E1C45D95-613B-47BC-AC1C-D2CC539757E1}"/>
    <dgm:cxn modelId="{8EFCF244-F0A8-43D9-A855-34CB4CE9F547}" type="presOf" srcId="{8ABEAAF6-69ED-466B-8442-2664DD9F2CCE}" destId="{E5FE4298-0819-4FBD-8781-BC38C68511EF}" srcOrd="0" destOrd="0" presId="urn:microsoft.com/office/officeart/2005/8/layout/vList2"/>
    <dgm:cxn modelId="{13772689-DC34-420F-A461-175B898535EF}" type="presOf" srcId="{469FD95F-A411-439F-82EF-6147CF4DEEF6}" destId="{E7B36D97-233F-4CDD-8CAB-5EB7E2F08341}" srcOrd="0" destOrd="0" presId="urn:microsoft.com/office/officeart/2005/8/layout/vList2"/>
    <dgm:cxn modelId="{F7471CB4-3146-431D-87F0-A0818A48402F}" type="presOf" srcId="{D861EFB4-ECBC-4040-87C6-341B3993EBC6}" destId="{E3AB4BE0-C150-4279-AC74-9F72568A737A}" srcOrd="0" destOrd="0" presId="urn:microsoft.com/office/officeart/2005/8/layout/vList2"/>
    <dgm:cxn modelId="{169A6ACA-5679-45AC-9CE0-EFC4BCCC0C13}" type="presParOf" srcId="{0775D9CB-B382-4CB7-A594-1F2CAC698ADF}" destId="{E3AB4BE0-C150-4279-AC74-9F72568A737A}" srcOrd="0" destOrd="0" presId="urn:microsoft.com/office/officeart/2005/8/layout/vList2"/>
    <dgm:cxn modelId="{A88E1495-6D2D-4164-8B99-F3AD53941DD0}" type="presParOf" srcId="{0775D9CB-B382-4CB7-A594-1F2CAC698ADF}" destId="{DDF2994D-2F82-48E1-AE1E-2287269F2DEE}" srcOrd="1" destOrd="0" presId="urn:microsoft.com/office/officeart/2005/8/layout/vList2"/>
    <dgm:cxn modelId="{8C90983C-2CF0-4496-B1AB-CBFAC584A345}" type="presParOf" srcId="{0775D9CB-B382-4CB7-A594-1F2CAC698ADF}" destId="{E7B36D97-233F-4CDD-8CAB-5EB7E2F08341}" srcOrd="2" destOrd="0" presId="urn:microsoft.com/office/officeart/2005/8/layout/vList2"/>
    <dgm:cxn modelId="{E8F21433-96FE-471F-A236-FDF4BE317F22}" type="presParOf" srcId="{0775D9CB-B382-4CB7-A594-1F2CAC698ADF}" destId="{B0EA16FE-0DF6-494F-96FE-A6310AC33241}" srcOrd="3" destOrd="0" presId="urn:microsoft.com/office/officeart/2005/8/layout/vList2"/>
    <dgm:cxn modelId="{E61DE49D-F2A9-4773-B2D2-D1776B02E1AC}" type="presParOf" srcId="{0775D9CB-B382-4CB7-A594-1F2CAC698ADF}" destId="{E5FE4298-0819-4FBD-8781-BC38C68511E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B4BE0-C150-4279-AC74-9F72568A737A}">
      <dsp:nvSpPr>
        <dsp:cNvPr id="0" name=""/>
        <dsp:cNvSpPr/>
      </dsp:nvSpPr>
      <dsp:spPr>
        <a:xfrm>
          <a:off x="0" y="36584"/>
          <a:ext cx="6496050" cy="142857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Воспитанники группы «Северное Сияние»</a:t>
          </a:r>
          <a:endParaRPr lang="en-US" sz="3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37" y="106321"/>
        <a:ext cx="6356576" cy="1289096"/>
      </dsp:txXfrm>
    </dsp:sp>
    <dsp:sp modelId="{E7B36D97-233F-4CDD-8CAB-5EB7E2F08341}">
      <dsp:nvSpPr>
        <dsp:cNvPr id="0" name=""/>
        <dsp:cNvSpPr/>
      </dsp:nvSpPr>
      <dsp:spPr>
        <a:xfrm>
          <a:off x="0" y="1590614"/>
          <a:ext cx="6496050" cy="1428570"/>
        </a:xfrm>
        <a:prstGeom prst="roundRect">
          <a:avLst/>
        </a:prstGeom>
        <a:solidFill>
          <a:schemeClr val="accent1">
            <a:shade val="50000"/>
            <a:hueOff val="159268"/>
            <a:satOff val="-21821"/>
            <a:lumOff val="314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Воспитатель</a:t>
          </a:r>
          <a:endParaRPr lang="en-US" sz="3700" b="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37" y="1660351"/>
        <a:ext cx="6356576" cy="1289096"/>
      </dsp:txXfrm>
    </dsp:sp>
    <dsp:sp modelId="{E5FE4298-0819-4FBD-8781-BC38C68511EF}">
      <dsp:nvSpPr>
        <dsp:cNvPr id="0" name=""/>
        <dsp:cNvSpPr/>
      </dsp:nvSpPr>
      <dsp:spPr>
        <a:xfrm>
          <a:off x="0" y="3106845"/>
          <a:ext cx="6496050" cy="1428570"/>
        </a:xfrm>
        <a:prstGeom prst="roundRect">
          <a:avLst/>
        </a:prstGeom>
        <a:solidFill>
          <a:schemeClr val="accent1">
            <a:shade val="50000"/>
            <a:hueOff val="159268"/>
            <a:satOff val="-21821"/>
            <a:lumOff val="314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en-US" sz="3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37" y="3176582"/>
        <a:ext cx="6356576" cy="1289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0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3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16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6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41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01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99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295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55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04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9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B935D6E-6DC1-4712-B9BC-715353E9F6AD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9A71E7A-3972-4F64-9CA0-8506689850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5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" y="269240"/>
            <a:ext cx="11686903" cy="3674904"/>
          </a:xfrm>
        </p:spPr>
        <p:txBody>
          <a:bodyPr>
            <a:normAutofit/>
          </a:bodyPr>
          <a:lstStyle/>
          <a:p>
            <a:r>
              <a:rPr lang="ru-RU" sz="20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6600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 здоровья» </a:t>
            </a:r>
            <a:r>
              <a:rPr lang="ru-RU" sz="1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131" y="4064000"/>
            <a:ext cx="11686903" cy="25632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Чугуй Полина Юрьевна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 ДОУ №24 г. Батайск</a:t>
            </a: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7 лет</a:t>
            </a: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квалификационная категория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742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366" y="393700"/>
            <a:ext cx="9875520" cy="112776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686" y="1802674"/>
            <a:ext cx="10850880" cy="42933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сохранение и укрепление здоровья детей — одна из главных стратегических задач развития страны. Она регламентируется и обеспечивается такими нормативно-правовыми документами, как Закон РФ «Об образовании» (ст. 51), «О санитарно-эпидемиологическом благополучии населения», а также Указами Президента России «О неотложных мерах по обеспечению здоровья населения Российской Федерации». «Об утверждении основных направлений государственной социальной политики по улучшению положения детей в Российской Федерации» и др.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является решающим в формировании фундамента физического и психического здоровья. Ведь именно до семи лет идет интенсивное развитие органов и становление функциональных систем организма, закладываются основные черты личности, формируется характер. Важно на этом этапе сформировать у детей базу знаний и практических навыков здорового образа жизни, осознанную потребность в систематических занятиях физической культурой и спортом.</a:t>
            </a:r>
          </a:p>
        </p:txBody>
      </p:sp>
    </p:spTree>
    <p:extLst>
      <p:ext uri="{BB962C8B-B14F-4D97-AF65-F5344CB8AC3E}">
        <p14:creationId xmlns:p14="http://schemas.microsoft.com/office/powerpoint/2010/main" val="155108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226" y="2129425"/>
            <a:ext cx="4125686" cy="1557104"/>
          </a:xfrm>
        </p:spPr>
        <p:txBody>
          <a:bodyPr/>
          <a:lstStyle/>
          <a:p>
            <a:pPr algn="ctr"/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795455"/>
              </p:ext>
            </p:extLst>
          </p:nvPr>
        </p:nvGraphicFramePr>
        <p:xfrm>
          <a:off x="5108815" y="965266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853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42900"/>
            <a:ext cx="9875520" cy="10287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926" y="1699260"/>
            <a:ext cx="10075345" cy="413004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здорового образа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посредством «выращивания дерева здоровья».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теоретическую и методическую литературу по проблеме проекта.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систему работы по формированию у детей здорового образа жизни.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Обогатить предметно-развивающую среду материалами для формирования здорового образа жизни.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0" indent="-45720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опыт поддержания 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14274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1590" y="342900"/>
            <a:ext cx="9875520" cy="9652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понятия,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800" y="1473200"/>
            <a:ext cx="11341100" cy="50800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состояние полного физического, духовного и социального благополучия, а не только отсутствие болезни и физических дефектов.</a:t>
            </a:r>
          </a:p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Здоровое питание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питание, обеспечивающее рост, нормальное развитие и жизнедеятельность человека, способствующее укреплению его здоровья и профилактике заболеваний. </a:t>
            </a:r>
          </a:p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система специально подобранных физических упражнений, методических приёмов, применяемых для укрепления здоровья, гармонического физического развития и совершенствования двигательных способностей человека, силы, ловкости, быстроты движений, выносливости и др. </a:t>
            </a:r>
          </a:p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действий, направленных на поддержание чистоты и здоровья человека.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общая схема последовательности действий, которой необходимо придерживаться, чтобы оптимизировать свое время и улучшить качество жизни.</a:t>
            </a:r>
          </a:p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Закаливание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система мероприятий направленных на повышение устойчивости организма к различным воздействиям окружающей среды (холода, тепла, солнечной радиации, пониженного атмосферного давления).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81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700" y="314960"/>
            <a:ext cx="9875520" cy="105664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 проекта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37177" y="1673860"/>
            <a:ext cx="5154023" cy="459994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педагогов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теоретического уровня 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профессионализма;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оздоровительных технологий, современных форм и новых методов работы по формированию здорового образа жизни у дошкольников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093460" y="1673860"/>
            <a:ext cx="5613400" cy="4445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эмоционального, психологического и физического благополучия.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 осознанного отношения к своему здоровью, а также потребности к регулярным физическим упражнениям.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заболеваемости.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2714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786" y="271398"/>
            <a:ext cx="9875520" cy="1356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проекта.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5005" y="1543833"/>
            <a:ext cx="9872871" cy="4038600"/>
          </a:xfrm>
        </p:spPr>
        <p:txBody>
          <a:bodyPr>
            <a:normAutofit fontScale="925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– Проблемно-поисковый (сентябрь).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документов, регламентирующих физическое развитие детей, а именно, формирование у них здорового образа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методической литературы, интернет-сайтов по вопросам физического развития детей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старшего дошкольного возраста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 по вопросам формирования здорового образа жизни в семье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Этап- Процессуально – деятельностный (октябрь-апрель)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по четырём блокам: «Спорт и здоровье», «Здоровое питание», «Гигиена», «Режим дня»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Этап – Корпоративно-рефлексивный (май)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результатов работы, их анализ, формулировка выводов.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517476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проекта.</a:t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 – поисковый этап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966" y="2260599"/>
            <a:ext cx="10859588" cy="403860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проблемой формирования здорового образа жизни занимаются ученые из различных областей знаний: медицины и физиологии В.Н. Дубровский, Ю.П. Лисицын, Б.Н. Чумаков, психологии О.С. Осадчук, экологии З.И. Тюмасева,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Аменд и педагогики В.Г. Алямовская, Г.К. Зайцев, Ю.Ф. Змановский, М. Л. Лазарев, О.С. Шнейдер, О.В. Морозова, Т.В. Поштарева, Л.Г. Татарникова, О.Ю. Толстова</a:t>
            </a:r>
            <a:r>
              <a:rPr lang="ru-RU" dirty="0" smtClean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 дошкольного учреждения, пишет В.Г. Алямовская необходимо составить перечень занятий о здоровом образе жизни, которые они гарантированно сумеют воспитать у детей за время их пребывания в дошкольном учреждении.</a:t>
            </a:r>
          </a:p>
          <a:p>
            <a:pPr marL="45720" indent="0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88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проекта.</a:t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Процессуально-</a:t>
            </a:r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966" y="2260599"/>
            <a:ext cx="10859588" cy="4038601"/>
          </a:xfrm>
        </p:spPr>
        <p:txBody>
          <a:bodyPr>
            <a:normAutofit/>
          </a:bodyPr>
          <a:lstStyle/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детского совета (обсуждение с детьми ведения здорового образа жизни, о способах сохранения).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основных мероприятий, необходимых для достижения поставленной цели.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пальчиковых игр, гимнастики после сна, дыхательной гимнастики, физминуток, приёмов самомассажа.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НОД «Еда - без вреда», «Лекарственные растения»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 «Поляна лекарственных трав»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НОД «Польза и способы закаливания»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массажной дорожки»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 зубных щёток</a:t>
            </a:r>
          </a:p>
          <a:p>
            <a:pPr marL="502920" indent="-457200">
              <a:spcBef>
                <a:spcPts val="0"/>
              </a:spcBef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«Дерева здоровья».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63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Блок «Спорт и здоровье»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084" y="4196219"/>
            <a:ext cx="2556818" cy="195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693" y="4196219"/>
            <a:ext cx="2652428" cy="195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Users\Acer\Downloads\IMG_20220207_1012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002" y="1841326"/>
            <a:ext cx="2443296" cy="1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728" y="1753210"/>
            <a:ext cx="2447294" cy="176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797" y="1828799"/>
            <a:ext cx="2467627" cy="167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586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4404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«Здоровое питание»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396" y="2755348"/>
            <a:ext cx="3043602" cy="228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46"/>
          <a:stretch/>
        </p:blipFill>
        <p:spPr bwMode="auto">
          <a:xfrm>
            <a:off x="9340239" y="2048870"/>
            <a:ext cx="2321493" cy="405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53" y="2048870"/>
            <a:ext cx="1900598" cy="405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8" y="1815056"/>
            <a:ext cx="3221890" cy="208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8" y="4076175"/>
            <a:ext cx="3221890" cy="241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3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9370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проекта.</a:t>
            </a:r>
            <a:b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Корпоративно-рефлексивный этап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200" y="2184400"/>
            <a:ext cx="11252200" cy="4038600"/>
          </a:xfrm>
        </p:spPr>
        <p:txBody>
          <a:bodyPr>
            <a:normAutofit/>
          </a:bodyPr>
          <a:lstStyle/>
          <a:p>
            <a:pPr marL="502920" indent="-4572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«Дерева здоровья».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результатов работы, их анализ, формулировка выводов.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592292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957" y="-5021"/>
            <a:ext cx="9875520" cy="9144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3851" y="721898"/>
            <a:ext cx="9872871" cy="609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 здоровья»</a:t>
            </a:r>
          </a:p>
        </p:txBody>
      </p:sp>
      <p:pic>
        <p:nvPicPr>
          <p:cNvPr id="20" name="Рисунок 19" descr="http://ardali.ucoz.ru/_pu/3/8249279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927" y="1181373"/>
            <a:ext cx="5240565" cy="5131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Группа 20"/>
          <p:cNvGrpSpPr/>
          <p:nvPr/>
        </p:nvGrpSpPr>
        <p:grpSpPr>
          <a:xfrm>
            <a:off x="4616510" y="1752183"/>
            <a:ext cx="3606963" cy="3904904"/>
            <a:chOff x="5839" y="4648"/>
            <a:chExt cx="5249118" cy="5458747"/>
          </a:xfrm>
        </p:grpSpPr>
        <p:pic>
          <p:nvPicPr>
            <p:cNvPr id="22" name="Рисунок 21" descr="https://74335s013.edusite.ru/images/shalshsh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066" l="0" r="969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008" y="2502516"/>
              <a:ext cx="1421130" cy="1209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Рисунок 22" descr="http://school12.virtualtaganrog.ru/images/zak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9" y="1512377"/>
              <a:ext cx="1666240" cy="16097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Рисунок 23" descr="https://avatars.mds.yandex.net/get-pdb/909745/97eca42a-0730-4bf1-88fb-4d8dac9e9784/s1200?webp=false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756" y="3712192"/>
              <a:ext cx="1663699" cy="149542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Рисунок 24" descr="https://avatars.mds.yandex.net/get-pdb/1525524/aed75930-79a8-4077-b682-93aa52375fca/s1200?webp=false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656" y="3987020"/>
              <a:ext cx="1638301" cy="147637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Рисунок 25" descr="https://sch12-serp.edumsko.ru/uploads/46900/46842/section/1169901/.thumbs/den_.jpg?1589968915242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442" b="99279" l="2143" r="9765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806" y="1028743"/>
              <a:ext cx="1524000" cy="1533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Рисунок 26" descr="https://i.pinimg.com/originals/2a/0e/2b/2a0e2be5a3f8f1948f1aff7e8d4ae5ba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329" y="4648"/>
              <a:ext cx="1590675" cy="14097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0555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955" y="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«Спорта и здоровья»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077" y="1356360"/>
            <a:ext cx="9872871" cy="4038600"/>
          </a:xfrm>
        </p:spPr>
        <p:txBody>
          <a:bodyPr>
            <a:normAutofit/>
          </a:bodyPr>
          <a:lstStyle/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совет «Дерево здоровья».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утренней гимнастики.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пальчиковой гимнастики.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зрительной гимнастики.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гимнастики после сна.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дыхательной гимнастики.</a:t>
            </a:r>
          </a:p>
          <a:p>
            <a:pPr marL="0" indent="514350">
              <a:lnSpc>
                <a:spcPct val="100000"/>
              </a:lnSpc>
              <a:spcBef>
                <a:spcPts val="600"/>
              </a:spcBef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896" y="1356360"/>
            <a:ext cx="3380096" cy="25350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07" y="4142074"/>
            <a:ext cx="3013881" cy="2211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006" y="2969036"/>
            <a:ext cx="1859391" cy="242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8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643" y="1182797"/>
            <a:ext cx="3316409" cy="22109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8106" y="268406"/>
            <a:ext cx="9514085" cy="1205551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«Здорового питания»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56" y="1337479"/>
            <a:ext cx="10114670" cy="5278591"/>
          </a:xfrm>
        </p:spPr>
        <p:txBody>
          <a:bodyPr>
            <a:noAutofit/>
          </a:bodyPr>
          <a:lstStyle/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Детский совет "Здоровое питание"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Экспериментирование "Еда - без вреда"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3.Детский совет "Лекарственные растения"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4.М/Ф "Сказка про лекарственные травы"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«Как правильно собирать травы!»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Коллекционирование «Поляна лекарственных трав» </a:t>
            </a:r>
          </a:p>
          <a:p>
            <a:pPr marL="0" indent="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Круглый стол «Самый полезный чай и его дегустация!»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36611" y="3102575"/>
            <a:ext cx="2622596" cy="17483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362" y="5235657"/>
            <a:ext cx="2015690" cy="136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7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5086" y="268406"/>
            <a:ext cx="7755827" cy="94624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«Закаливания»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197" y="1675744"/>
            <a:ext cx="7412574" cy="4653204"/>
          </a:xfrm>
        </p:spPr>
        <p:txBody>
          <a:bodyPr>
            <a:noAutofit/>
          </a:bodyPr>
          <a:lstStyle/>
          <a:p>
            <a:pPr marL="7429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"Польза и способы закаливания"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Детский совет, создание буклета правил "Правила ходьбы по песку и камням"</a:t>
            </a: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Создание массажной дорожки</a:t>
            </a: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"Правила поведения в воде" рисунок</a:t>
            </a: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Совместный коллаж "Закаливание"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989" y="1214651"/>
            <a:ext cx="2321854" cy="18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743" y="2271876"/>
            <a:ext cx="2425700" cy="15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216" y="3339394"/>
            <a:ext cx="256540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742" y="4727719"/>
            <a:ext cx="2586795" cy="1898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473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524" y="4337340"/>
            <a:ext cx="3922003" cy="223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Детская зубная щетка – Как выбрать зубную щетку ребенку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83" y="573129"/>
            <a:ext cx="3118028" cy="16723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8367" y="295701"/>
            <a:ext cx="6297158" cy="1232848"/>
          </a:xfrm>
        </p:spPr>
        <p:txBody>
          <a:bodyPr>
            <a:noAutofit/>
          </a:bodyPr>
          <a:lstStyle/>
          <a:p>
            <a:r>
              <a:rPr lang="ru-RU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«Гигиены»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2641" y="1528549"/>
            <a:ext cx="8865428" cy="4038600"/>
          </a:xfrm>
        </p:spPr>
        <p:txBody>
          <a:bodyPr>
            <a:normAutofit lnSpcReduction="10000"/>
          </a:bodyPr>
          <a:lstStyle/>
          <a:p>
            <a:pPr marL="0" indent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Детский совет «Предметы личной гигиены»</a:t>
            </a:r>
          </a:p>
          <a:p>
            <a:pPr marL="0" indent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Коллекционирование зубной пасты </a:t>
            </a:r>
          </a:p>
          <a:p>
            <a:pPr marL="0" indent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Исследовательская деятельность зубной пасты </a:t>
            </a:r>
          </a:p>
          <a:p>
            <a:pPr marL="0" indent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4.Опыт мыловарение </a:t>
            </a:r>
          </a:p>
          <a:p>
            <a:pPr marL="0" indent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Составление вместе с детьми правил личной гигиены.</a:t>
            </a:r>
          </a:p>
        </p:txBody>
      </p:sp>
      <p:pic>
        <p:nvPicPr>
          <p:cNvPr id="5" name="Рисунок 4" descr="IMG_034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011" y="2245497"/>
            <a:ext cx="2806700" cy="209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8077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837" y="2847704"/>
            <a:ext cx="11087953" cy="13559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343415294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ACC63D00-1EE0-4159-BF5A-6FF02000B7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394292240D6FA4F85E1476FEA265565" ma:contentTypeVersion="2" ma:contentTypeDescription="Создание документа." ma:contentTypeScope="" ma:versionID="a0b9d39a5bf541d621fd777b825205cf">
  <xsd:schema xmlns:xsd="http://www.w3.org/2001/XMLSchema" xmlns:xs="http://www.w3.org/2001/XMLSchema" xmlns:p="http://schemas.microsoft.com/office/2006/metadata/properties" xmlns:ns2="89349552-d797-4bde-a163-d51fd4724b10" targetNamespace="http://schemas.microsoft.com/office/2006/metadata/properties" ma:root="true" ma:fieldsID="ad01498c4ce5efa08bf2dfe7bda3f68a" ns2:_="">
    <xsd:import namespace="89349552-d797-4bde-a163-d51fd4724b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349552-d797-4bde-a163-d51fd4724b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3D1C13-69E7-4525-B5FE-641E494CCA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A56203-090E-4B4C-B9FD-8FCA91FAF3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349552-d797-4bde-a163-d51fd4724b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E2CA92-E6EB-4A38-B640-B8FDC3389B54}">
  <ds:schemaRefs>
    <ds:schemaRef ds:uri="http://purl.org/dc/elements/1.1/"/>
    <ds:schemaRef ds:uri="89349552-d797-4bde-a163-d51fd4724b10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665</TotalTime>
  <Words>959</Words>
  <Application>Microsoft Office PowerPoint</Application>
  <PresentationFormat>Произвольный</PresentationFormat>
  <Paragraphs>100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Базис</vt:lpstr>
      <vt:lpstr>       Проект «Дерево здоровья»  </vt:lpstr>
      <vt:lpstr>Актуальность проекта</vt:lpstr>
      <vt:lpstr>Участники проекта</vt:lpstr>
      <vt:lpstr>Цель и задачи проекта</vt:lpstr>
      <vt:lpstr>Ключевые понятия, определения</vt:lpstr>
      <vt:lpstr>Ожидаемый результат проекта</vt:lpstr>
      <vt:lpstr>Дорожная карта проекта.</vt:lpstr>
      <vt:lpstr>Дорожная карта проекта. Проблемно – поисковый этап</vt:lpstr>
      <vt:lpstr>Дорожная карта проекта. Процессуально-деятельностный этап</vt:lpstr>
      <vt:lpstr>Блок «Спорт и здоровье»</vt:lpstr>
      <vt:lpstr>Блок «Здоровое питание»</vt:lpstr>
      <vt:lpstr>Дорожная карта проекта. Корпоративно-рефлексивный этап</vt:lpstr>
      <vt:lpstr>Продукт проекта</vt:lpstr>
      <vt:lpstr>Неделя «Спорта и здоровья»</vt:lpstr>
      <vt:lpstr>Неделя «Здорового питания»</vt:lpstr>
      <vt:lpstr>Неделя «Закаливания» </vt:lpstr>
      <vt:lpstr>Неделя «Гигиены»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МИНОБРНАУКИ РОССИИ Федеральное государственное автономное образовательное учреждение высшего образования «ЮЖНЫЙ ФЕДЕРАЛЬНЫЙ УНИВЕРСИТЕТ» Академия психологии и педагогики Кафедра дошкольного образования Проект:</dc:title>
  <dc:creator>Ирина</dc:creator>
  <cp:lastModifiedBy>admin</cp:lastModifiedBy>
  <cp:revision>42</cp:revision>
  <dcterms:created xsi:type="dcterms:W3CDTF">2020-06-16T11:50:00Z</dcterms:created>
  <dcterms:modified xsi:type="dcterms:W3CDTF">2023-02-14T13:17:21Z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0x010100E394292240D6FA4F85E1476FEA265565</vt:lpwstr>
  </property>
</Properties>
</file>